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93" r:id="rId2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3333CC"/>
    <a:srgbClr val="50AEC8"/>
    <a:srgbClr val="FF3300"/>
    <a:srgbClr val="99FF99"/>
    <a:srgbClr val="00245E"/>
    <a:srgbClr val="00206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703" autoAdjust="0"/>
    <p:restoredTop sz="92383" autoAdjust="0"/>
  </p:normalViewPr>
  <p:slideViewPr>
    <p:cSldViewPr>
      <p:cViewPr varScale="1">
        <p:scale>
          <a:sx n="84" d="100"/>
          <a:sy n="84" d="100"/>
        </p:scale>
        <p:origin x="-924" y="-8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C50A96-E824-4A0D-9F7C-297ED6D84655}" type="datetimeFigureOut">
              <a:rPr lang="ru-RU" smtClean="0"/>
              <a:pPr/>
              <a:t>18.05.2025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AF5D1A-B339-4CAA-BD28-B0B0733D2D0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077776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0488" y="744538"/>
            <a:ext cx="6616700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3072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C6C2CE4-8574-4AFA-98A8-44D0739D585E}" type="slidenum">
              <a:rPr lang="ru-RU" altLang="ru-RU" smtClean="0">
                <a:solidFill>
                  <a:srgbClr val="000000"/>
                </a:solidFill>
                <a:cs typeface="Arial" pitchFamily="34" charset="0"/>
              </a:rPr>
              <a:pPr/>
              <a:t>1</a:t>
            </a:fld>
            <a:endParaRPr lang="ru-RU" altLang="ru-RU" smtClean="0">
              <a:solidFill>
                <a:srgbClr val="000000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365381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7F880-3444-4F96-B8CD-EC99C52F64E5}" type="datetimeFigureOut">
              <a:rPr lang="ru-RU" smtClean="0"/>
              <a:pPr/>
              <a:t>18.05.2025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7068C-DECB-4F25-8F6B-EB4D0F7606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7F880-3444-4F96-B8CD-EC99C52F64E5}" type="datetimeFigureOut">
              <a:rPr lang="ru-RU" smtClean="0"/>
              <a:pPr/>
              <a:t>18.05.2025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7068C-DECB-4F25-8F6B-EB4D0F7606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7F880-3444-4F96-B8CD-EC99C52F64E5}" type="datetimeFigureOut">
              <a:rPr lang="ru-RU" smtClean="0"/>
              <a:pPr/>
              <a:t>18.05.2025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7068C-DECB-4F25-8F6B-EB4D0F7606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7F880-3444-4F96-B8CD-EC99C52F64E5}" type="datetimeFigureOut">
              <a:rPr lang="ru-RU" smtClean="0"/>
              <a:pPr/>
              <a:t>18.05.2025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7068C-DECB-4F25-8F6B-EB4D0F7606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7F880-3444-4F96-B8CD-EC99C52F64E5}" type="datetimeFigureOut">
              <a:rPr lang="ru-RU" smtClean="0"/>
              <a:pPr/>
              <a:t>18.05.2025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7068C-DECB-4F25-8F6B-EB4D0F7606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7F880-3444-4F96-B8CD-EC99C52F64E5}" type="datetimeFigureOut">
              <a:rPr lang="ru-RU" smtClean="0"/>
              <a:pPr/>
              <a:t>18.05.2025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7068C-DECB-4F25-8F6B-EB4D0F7606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7F880-3444-4F96-B8CD-EC99C52F64E5}" type="datetimeFigureOut">
              <a:rPr lang="ru-RU" smtClean="0"/>
              <a:pPr/>
              <a:t>18.05.2025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7068C-DECB-4F25-8F6B-EB4D0F7606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7F880-3444-4F96-B8CD-EC99C52F64E5}" type="datetimeFigureOut">
              <a:rPr lang="ru-RU" smtClean="0"/>
              <a:pPr/>
              <a:t>18.05.2025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7068C-DECB-4F25-8F6B-EB4D0F7606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7F880-3444-4F96-B8CD-EC99C52F64E5}" type="datetimeFigureOut">
              <a:rPr lang="ru-RU" smtClean="0"/>
              <a:pPr/>
              <a:t>18.05.2025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7068C-DECB-4F25-8F6B-EB4D0F7606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7F880-3444-4F96-B8CD-EC99C52F64E5}" type="datetimeFigureOut">
              <a:rPr lang="ru-RU" smtClean="0"/>
              <a:pPr/>
              <a:t>18.05.2025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7068C-DECB-4F25-8F6B-EB4D0F7606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7F880-3444-4F96-B8CD-EC99C52F64E5}" type="datetimeFigureOut">
              <a:rPr lang="ru-RU" smtClean="0"/>
              <a:pPr/>
              <a:t>18.05.2025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7068C-DECB-4F25-8F6B-EB4D0F7606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A7F880-3444-4F96-B8CD-EC99C52F64E5}" type="datetimeFigureOut">
              <a:rPr lang="ru-RU" smtClean="0"/>
              <a:pPr/>
              <a:t>18.05.2025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57068C-DECB-4F25-8F6B-EB4D0F7606A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9376" y="160338"/>
            <a:ext cx="11161240" cy="893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59" name="Заголовок 1"/>
          <p:cNvSpPr>
            <a:spLocks noGrp="1"/>
          </p:cNvSpPr>
          <p:nvPr>
            <p:ph type="ctrTitle"/>
          </p:nvPr>
        </p:nvSpPr>
        <p:spPr>
          <a:xfrm>
            <a:off x="1668463" y="44449"/>
            <a:ext cx="8964612" cy="1133233"/>
          </a:xfrm>
        </p:spPr>
        <p:txBody>
          <a:bodyPr>
            <a:normAutofit/>
          </a:bodyPr>
          <a:lstStyle/>
          <a:p>
            <a:pPr eaLnBrk="1" hangingPunct="1"/>
            <a:r>
              <a:rPr lang="ru-RU" altLang="ru-RU" sz="2100" b="1" dirty="0">
                <a:solidFill>
                  <a:schemeClr val="bg1"/>
                </a:solidFill>
                <a:latin typeface="Century Gothic" panose="020B0502020202020204" pitchFamily="34" charset="0"/>
                <a:cs typeface="Arial" pitchFamily="34" charset="0"/>
              </a:rPr>
              <a:t>Этапы приема </a:t>
            </a:r>
            <a:r>
              <a:rPr lang="ru-RU" altLang="ru-RU" sz="2100" b="1" dirty="0" smtClean="0">
                <a:solidFill>
                  <a:schemeClr val="bg1"/>
                </a:solidFill>
                <a:latin typeface="Century Gothic" panose="020B0502020202020204" pitchFamily="34" charset="0"/>
                <a:cs typeface="Arial" pitchFamily="34" charset="0"/>
              </a:rPr>
              <a:t>заявлений в </a:t>
            </a:r>
            <a:r>
              <a:rPr lang="ru-RU" altLang="ru-RU" sz="2100" b="1" smtClean="0">
                <a:solidFill>
                  <a:schemeClr val="bg1"/>
                </a:solidFill>
                <a:latin typeface="Century Gothic" panose="020B0502020202020204" pitchFamily="34" charset="0"/>
                <a:cs typeface="Arial" pitchFamily="34" charset="0"/>
              </a:rPr>
              <a:t>1 класс</a:t>
            </a:r>
            <a:endParaRPr lang="ru-RU" altLang="ru-RU" sz="2100" b="1" dirty="0">
              <a:solidFill>
                <a:schemeClr val="bg1"/>
              </a:solidFill>
              <a:latin typeface="Century Gothic" panose="020B0502020202020204" pitchFamily="34" charset="0"/>
              <a:cs typeface="Arial" pitchFamily="34" charset="0"/>
            </a:endParaRPr>
          </a:p>
        </p:txBody>
      </p:sp>
      <p:pic>
        <p:nvPicPr>
          <p:cNvPr id="19460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52562" y="6527324"/>
            <a:ext cx="9396413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9461" name="AutoShape 4" descr="https://images.vexels.com/media/users/3/118412/raw/8e20ff3e012b9b8af4c4d1137cf4cca7-laptop-vector-blue-screen.png"/>
          <p:cNvSpPr>
            <a:spLocks noChangeAspect="1" noChangeArrowheads="1"/>
          </p:cNvSpPr>
          <p:nvPr/>
        </p:nvSpPr>
        <p:spPr bwMode="auto">
          <a:xfrm>
            <a:off x="1668463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19462" name="AutoShape 6" descr="https://images.vexels.com/media/users/3/118412/raw/8e20ff3e012b9b8af4c4d1137cf4cca7-laptop-vector-blue-screen.png"/>
          <p:cNvSpPr>
            <a:spLocks noChangeAspect="1" noChangeArrowheads="1"/>
          </p:cNvSpPr>
          <p:nvPr/>
        </p:nvSpPr>
        <p:spPr bwMode="auto">
          <a:xfrm>
            <a:off x="1820863" y="7938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19463" name="AutoShape 8" descr="https://images.vexels.com/media/users/3/118412/raw/8e20ff3e012b9b8af4c4d1137cf4cca7-laptop-vector-blue-screen.png"/>
          <p:cNvSpPr>
            <a:spLocks noChangeAspect="1" noChangeArrowheads="1"/>
          </p:cNvSpPr>
          <p:nvPr/>
        </p:nvSpPr>
        <p:spPr bwMode="auto">
          <a:xfrm>
            <a:off x="1973263" y="160338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19464" name="AutoShape 17" descr="https://www.pngkey.com/png/full/45-453882_open-laptop-icon.png"/>
          <p:cNvSpPr>
            <a:spLocks noChangeAspect="1" noChangeArrowheads="1"/>
          </p:cNvSpPr>
          <p:nvPr/>
        </p:nvSpPr>
        <p:spPr bwMode="auto">
          <a:xfrm>
            <a:off x="2125663" y="312738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19465" name="AutoShape 28" descr="https://www.pinclipart.com/picdir/middle/327-3277775_service-catalog-academic-technologies-transparent-background-e-waste.png"/>
          <p:cNvSpPr>
            <a:spLocks noChangeAspect="1" noChangeArrowheads="1"/>
          </p:cNvSpPr>
          <p:nvPr/>
        </p:nvSpPr>
        <p:spPr bwMode="auto">
          <a:xfrm>
            <a:off x="2278063" y="465138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19466" name="AutoShape 2" descr="https://www.clipartmax.com/png/full/103-1038590_file-emoji-u1f4bb-svg-computer-emoji-black-and-white.png"/>
          <p:cNvSpPr>
            <a:spLocks noChangeAspect="1" noChangeArrowheads="1"/>
          </p:cNvSpPr>
          <p:nvPr/>
        </p:nvSpPr>
        <p:spPr bwMode="auto">
          <a:xfrm>
            <a:off x="2430463" y="617538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19467" name="AutoShape 13" descr="https://www.pinclipart.com/picdir/middle/327-3277775_service-catalog-academic-technologies-transparent-background-e-waste.png"/>
          <p:cNvSpPr>
            <a:spLocks noChangeAspect="1" noChangeArrowheads="1"/>
          </p:cNvSpPr>
          <p:nvPr/>
        </p:nvSpPr>
        <p:spPr bwMode="auto">
          <a:xfrm>
            <a:off x="2582863" y="769938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 altLang="ru-RU">
              <a:solidFill>
                <a:srgbClr val="000000"/>
              </a:solidFill>
            </a:endParaRPr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>
            <a:off x="6167438" y="1225551"/>
            <a:ext cx="12700" cy="5453063"/>
          </a:xfrm>
          <a:prstGeom prst="line">
            <a:avLst/>
          </a:prstGeom>
          <a:ln w="1905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Овал 14"/>
          <p:cNvSpPr/>
          <p:nvPr/>
        </p:nvSpPr>
        <p:spPr>
          <a:xfrm>
            <a:off x="6096001" y="1412776"/>
            <a:ext cx="144463" cy="144462"/>
          </a:xfrm>
          <a:prstGeom prst="ellipse">
            <a:avLst/>
          </a:prstGeom>
          <a:solidFill>
            <a:schemeClr val="accent1">
              <a:lumMod val="75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5" name="Скругленный прямоугольник 44"/>
          <p:cNvSpPr/>
          <p:nvPr/>
        </p:nvSpPr>
        <p:spPr>
          <a:xfrm>
            <a:off x="551384" y="2046857"/>
            <a:ext cx="5426354" cy="2894311"/>
          </a:xfrm>
          <a:prstGeom prst="roundRect">
            <a:avLst/>
          </a:prstGeom>
          <a:noFill/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1" name="Скругленный прямоугольник 50"/>
          <p:cNvSpPr/>
          <p:nvPr/>
        </p:nvSpPr>
        <p:spPr>
          <a:xfrm>
            <a:off x="6456040" y="2132856"/>
            <a:ext cx="5270778" cy="2808312"/>
          </a:xfrm>
          <a:prstGeom prst="roundRect">
            <a:avLst/>
          </a:prstGeom>
          <a:noFill/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1127448" y="1124744"/>
            <a:ext cx="4294765" cy="5355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28600" indent="-228600" algn="ctr">
              <a:lnSpc>
                <a:spcPct val="120000"/>
              </a:lnSpc>
              <a:spcBef>
                <a:spcPts val="1000"/>
              </a:spcBef>
            </a:pPr>
            <a:r>
              <a:rPr lang="ru-RU" sz="2400" b="1" dirty="0" smtClean="0">
                <a:solidFill>
                  <a:srgbClr val="FF0000"/>
                </a:solidFill>
                <a:latin typeface="Century Gothic" panose="020B0502020202020204" pitchFamily="34" charset="0"/>
                <a:cs typeface="Times New Roman" pitchFamily="18" charset="0"/>
              </a:rPr>
              <a:t>1 этап: 1 </a:t>
            </a:r>
            <a:r>
              <a:rPr lang="ru-RU" sz="2400" b="1" dirty="0">
                <a:solidFill>
                  <a:srgbClr val="FF0000"/>
                </a:solidFill>
                <a:latin typeface="Century Gothic" panose="020B0502020202020204" pitchFamily="34" charset="0"/>
                <a:cs typeface="Times New Roman" pitchFamily="18" charset="0"/>
              </a:rPr>
              <a:t>апреля – 30 июня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920282" y="2100929"/>
            <a:ext cx="2688557" cy="39196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28600" indent="-228600" algn="ctr">
              <a:lnSpc>
                <a:spcPct val="120000"/>
              </a:lnSpc>
              <a:spcBef>
                <a:spcPts val="1000"/>
              </a:spcBef>
            </a:pPr>
            <a:r>
              <a:rPr lang="ru-RU" b="1" dirty="0">
                <a:solidFill>
                  <a:srgbClr val="002060"/>
                </a:solidFill>
                <a:latin typeface="Century Gothic" panose="020B0502020202020204" pitchFamily="34" charset="0"/>
                <a:cs typeface="Times New Roman" pitchFamily="18" charset="0"/>
              </a:rPr>
              <a:t>Льготное зачисление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61684" y="2505670"/>
            <a:ext cx="561605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indent="-228600" algn="ctr">
              <a:spcBef>
                <a:spcPts val="1000"/>
              </a:spcBef>
            </a:pPr>
            <a:r>
              <a:rPr lang="ru-RU" dirty="0">
                <a:solidFill>
                  <a:srgbClr val="002060"/>
                </a:solidFill>
                <a:latin typeface="Century Gothic" panose="020B0502020202020204" pitchFamily="34" charset="0"/>
                <a:cs typeface="Times New Roman" pitchFamily="18" charset="0"/>
              </a:rPr>
              <a:t>Дети с внеочередным, первоочередным</a:t>
            </a:r>
            <a:r>
              <a:rPr lang="en-US" dirty="0">
                <a:solidFill>
                  <a:srgbClr val="002060"/>
                </a:solidFill>
                <a:latin typeface="Century Gothic" panose="020B0502020202020204" pitchFamily="34" charset="0"/>
                <a:cs typeface="Times New Roman" pitchFamily="18" charset="0"/>
              </a:rPr>
              <a:t/>
            </a:r>
            <a:br>
              <a:rPr lang="en-US" dirty="0">
                <a:solidFill>
                  <a:srgbClr val="002060"/>
                </a:solidFill>
                <a:latin typeface="Century Gothic" panose="020B0502020202020204" pitchFamily="34" charset="0"/>
                <a:cs typeface="Times New Roman" pitchFamily="18" charset="0"/>
              </a:rPr>
            </a:br>
            <a:r>
              <a:rPr lang="ru-RU" dirty="0">
                <a:solidFill>
                  <a:srgbClr val="002060"/>
                </a:solidFill>
                <a:latin typeface="Century Gothic" panose="020B0502020202020204" pitchFamily="34" charset="0"/>
                <a:cs typeface="Times New Roman" pitchFamily="18" charset="0"/>
              </a:rPr>
              <a:t>и преимущественным правом зачисления в школу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6600056" y="1237285"/>
            <a:ext cx="4456669" cy="5355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28600" indent="-228600" algn="ctr">
              <a:lnSpc>
                <a:spcPct val="120000"/>
              </a:lnSpc>
              <a:spcBef>
                <a:spcPts val="1000"/>
              </a:spcBef>
            </a:pPr>
            <a:r>
              <a:rPr lang="ru-RU" sz="2400" b="1" dirty="0" smtClean="0">
                <a:solidFill>
                  <a:srgbClr val="FF0000"/>
                </a:solidFill>
                <a:latin typeface="Century Gothic" panose="020B0502020202020204" pitchFamily="34" charset="0"/>
                <a:cs typeface="Times New Roman" pitchFamily="18" charset="0"/>
              </a:rPr>
              <a:t>2 этап: 6 </a:t>
            </a:r>
            <a:r>
              <a:rPr lang="ru-RU" sz="2400" b="1" dirty="0">
                <a:solidFill>
                  <a:srgbClr val="FF0000"/>
                </a:solidFill>
                <a:latin typeface="Century Gothic" panose="020B0502020202020204" pitchFamily="34" charset="0"/>
                <a:cs typeface="Times New Roman" pitchFamily="18" charset="0"/>
              </a:rPr>
              <a:t>июля – 5 сентября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7464152" y="2060848"/>
            <a:ext cx="3005952" cy="39196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28600" indent="-228600" algn="ctr">
              <a:lnSpc>
                <a:spcPct val="120000"/>
              </a:lnSpc>
              <a:spcBef>
                <a:spcPts val="1000"/>
              </a:spcBef>
            </a:pPr>
            <a:r>
              <a:rPr lang="ru-RU" b="1" dirty="0">
                <a:solidFill>
                  <a:srgbClr val="002060"/>
                </a:solidFill>
                <a:latin typeface="Century Gothic" panose="020B0502020202020204" pitchFamily="34" charset="0"/>
                <a:cs typeface="Times New Roman" pitchFamily="18" charset="0"/>
              </a:rPr>
              <a:t>Школа в другом районе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6600056" y="2492896"/>
            <a:ext cx="5058154" cy="20108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indent="-228600" algn="ctr">
              <a:spcBef>
                <a:spcPts val="1000"/>
              </a:spcBef>
            </a:pPr>
            <a:r>
              <a:rPr lang="ru-RU" dirty="0">
                <a:solidFill>
                  <a:srgbClr val="002060"/>
                </a:solidFill>
                <a:latin typeface="Century Gothic" panose="020B0502020202020204" pitchFamily="34" charset="0"/>
                <a:cs typeface="Times New Roman" pitchFamily="18" charset="0"/>
              </a:rPr>
              <a:t>На втором этапе можно подать заявление в школу другого района.</a:t>
            </a:r>
          </a:p>
          <a:p>
            <a:pPr marL="228600" indent="-228600" algn="ctr">
              <a:spcBef>
                <a:spcPts val="1000"/>
              </a:spcBef>
            </a:pPr>
            <a:r>
              <a:rPr lang="ru-RU" dirty="0">
                <a:solidFill>
                  <a:srgbClr val="002060"/>
                </a:solidFill>
                <a:latin typeface="Century Gothic" panose="020B0502020202020204" pitchFamily="34" charset="0"/>
                <a:cs typeface="Times New Roman" pitchFamily="18" charset="0"/>
              </a:rPr>
              <a:t>Прием продолжается до заполнения</a:t>
            </a:r>
            <a:r>
              <a:rPr lang="en-US" dirty="0">
                <a:solidFill>
                  <a:srgbClr val="002060"/>
                </a:solidFill>
                <a:latin typeface="Century Gothic" panose="020B0502020202020204" pitchFamily="34" charset="0"/>
                <a:cs typeface="Times New Roman" pitchFamily="18" charset="0"/>
              </a:rPr>
              <a:t/>
            </a:r>
            <a:br>
              <a:rPr lang="en-US" dirty="0">
                <a:solidFill>
                  <a:srgbClr val="002060"/>
                </a:solidFill>
                <a:latin typeface="Century Gothic" panose="020B0502020202020204" pitchFamily="34" charset="0"/>
                <a:cs typeface="Times New Roman" pitchFamily="18" charset="0"/>
              </a:rPr>
            </a:br>
            <a:r>
              <a:rPr lang="ru-RU" dirty="0">
                <a:solidFill>
                  <a:srgbClr val="002060"/>
                </a:solidFill>
                <a:latin typeface="Century Gothic" panose="020B0502020202020204" pitchFamily="34" charset="0"/>
                <a:cs typeface="Times New Roman" pitchFamily="18" charset="0"/>
              </a:rPr>
              <a:t>в школе свободных мест</a:t>
            </a:r>
          </a:p>
          <a:p>
            <a:pPr marL="228600" indent="-228600" algn="ctr">
              <a:spcBef>
                <a:spcPts val="1000"/>
              </a:spcBef>
            </a:pPr>
            <a:r>
              <a:rPr lang="ru-RU" dirty="0">
                <a:solidFill>
                  <a:srgbClr val="002060"/>
                </a:solidFill>
                <a:latin typeface="Century Gothic" panose="020B0502020202020204" pitchFamily="34" charset="0"/>
                <a:cs typeface="Times New Roman" pitchFamily="18" charset="0"/>
              </a:rPr>
              <a:t>Заявление подаётся не позднее </a:t>
            </a:r>
            <a:r>
              <a:rPr lang="ru-RU" dirty="0" smtClean="0">
                <a:solidFill>
                  <a:srgbClr val="002060"/>
                </a:solidFill>
                <a:latin typeface="Century Gothic" panose="020B0502020202020204" pitchFamily="34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rgbClr val="002060"/>
                </a:solidFill>
                <a:latin typeface="Century Gothic" panose="020B0502020202020204" pitchFamily="34" charset="0"/>
                <a:cs typeface="Times New Roman" pitchFamily="18" charset="0"/>
              </a:rPr>
            </a:br>
            <a:r>
              <a:rPr lang="ru-RU" dirty="0" smtClean="0">
                <a:solidFill>
                  <a:srgbClr val="002060"/>
                </a:solidFill>
                <a:latin typeface="Century Gothic" panose="020B0502020202020204" pitchFamily="34" charset="0"/>
                <a:cs typeface="Times New Roman" pitchFamily="18" charset="0"/>
              </a:rPr>
              <a:t>5 </a:t>
            </a:r>
            <a:r>
              <a:rPr lang="ru-RU" dirty="0">
                <a:solidFill>
                  <a:srgbClr val="002060"/>
                </a:solidFill>
                <a:latin typeface="Century Gothic" panose="020B0502020202020204" pitchFamily="34" charset="0"/>
                <a:cs typeface="Times New Roman" pitchFamily="18" charset="0"/>
              </a:rPr>
              <a:t>сентября</a:t>
            </a:r>
          </a:p>
        </p:txBody>
      </p:sp>
      <p:sp>
        <p:nvSpPr>
          <p:cNvPr id="41" name="Объект 2"/>
          <p:cNvSpPr txBox="1">
            <a:spLocks/>
          </p:cNvSpPr>
          <p:nvPr/>
        </p:nvSpPr>
        <p:spPr bwMode="auto">
          <a:xfrm>
            <a:off x="437019" y="3429000"/>
            <a:ext cx="5668904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28600" indent="-228600" algn="ctr">
              <a:lnSpc>
                <a:spcPct val="120000"/>
              </a:lnSpc>
              <a:spcBef>
                <a:spcPts val="1000"/>
              </a:spcBef>
            </a:pPr>
            <a:r>
              <a:rPr lang="ru-RU" b="1" dirty="0">
                <a:solidFill>
                  <a:srgbClr val="002060"/>
                </a:solidFill>
                <a:latin typeface="Century Gothic" panose="020B0502020202020204" pitchFamily="34" charset="0"/>
                <a:cs typeface="Times New Roman" pitchFamily="18" charset="0"/>
              </a:rPr>
              <a:t>Закрепленная территория</a:t>
            </a:r>
            <a:endParaRPr lang="ru-RU" sz="1600" b="1" dirty="0">
              <a:solidFill>
                <a:srgbClr val="002060"/>
              </a:solidFill>
              <a:latin typeface="Century Gothic" panose="020B0502020202020204" pitchFamily="34" charset="0"/>
              <a:cs typeface="Times New Roman" pitchFamily="18" charset="0"/>
            </a:endParaRPr>
          </a:p>
          <a:p>
            <a:pPr marL="228600" indent="-228600" algn="ctr">
              <a:spcBef>
                <a:spcPts val="1000"/>
              </a:spcBef>
            </a:pPr>
            <a:r>
              <a:rPr lang="ru-RU" dirty="0">
                <a:solidFill>
                  <a:srgbClr val="002060"/>
                </a:solidFill>
                <a:latin typeface="Century Gothic" panose="020B0502020202020204" pitchFamily="34" charset="0"/>
                <a:cs typeface="Times New Roman" pitchFamily="18" charset="0"/>
              </a:rPr>
              <a:t>Дети, которые живут на закрепленной</a:t>
            </a:r>
            <a:r>
              <a:rPr lang="en-US" dirty="0">
                <a:solidFill>
                  <a:srgbClr val="002060"/>
                </a:solidFill>
                <a:latin typeface="Century Gothic" panose="020B0502020202020204" pitchFamily="34" charset="0"/>
                <a:cs typeface="Times New Roman" pitchFamily="18" charset="0"/>
              </a:rPr>
              <a:t/>
            </a:r>
            <a:br>
              <a:rPr lang="en-US" dirty="0">
                <a:solidFill>
                  <a:srgbClr val="002060"/>
                </a:solidFill>
                <a:latin typeface="Century Gothic" panose="020B0502020202020204" pitchFamily="34" charset="0"/>
                <a:cs typeface="Times New Roman" pitchFamily="18" charset="0"/>
              </a:rPr>
            </a:br>
            <a:r>
              <a:rPr lang="ru-RU" dirty="0">
                <a:solidFill>
                  <a:srgbClr val="002060"/>
                </a:solidFill>
                <a:latin typeface="Century Gothic" panose="020B0502020202020204" pitchFamily="34" charset="0"/>
                <a:cs typeface="Times New Roman" pitchFamily="18" charset="0"/>
              </a:rPr>
              <a:t>за школой территории, т.е. в том же районе города/села, где располагается школа</a:t>
            </a:r>
          </a:p>
          <a:p>
            <a:pPr marL="228600" indent="-228600" algn="ctr">
              <a:lnSpc>
                <a:spcPct val="120000"/>
              </a:lnSpc>
              <a:spcBef>
                <a:spcPts val="1000"/>
              </a:spcBef>
            </a:pPr>
            <a:endParaRPr lang="ru-RU" sz="1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lnSpc>
                <a:spcPct val="120000"/>
              </a:lnSpc>
              <a:spcBef>
                <a:spcPts val="1000"/>
              </a:spcBef>
            </a:pPr>
            <a:endParaRPr lang="ru-RU" sz="1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Овал 41"/>
          <p:cNvSpPr/>
          <p:nvPr/>
        </p:nvSpPr>
        <p:spPr>
          <a:xfrm>
            <a:off x="6077321" y="3895726"/>
            <a:ext cx="144463" cy="144462"/>
          </a:xfrm>
          <a:prstGeom prst="ellipse">
            <a:avLst/>
          </a:prstGeom>
          <a:solidFill>
            <a:schemeClr val="accent1">
              <a:lumMod val="75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51380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8321</TotalTime>
  <Words>57</Words>
  <Application>Microsoft Office PowerPoint</Application>
  <PresentationFormat>Произвольный</PresentationFormat>
  <Paragraphs>12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Этапы приема заявлений в 1 класс</vt:lpstr>
    </vt:vector>
  </TitlesOfParts>
  <Company>RePack by SPecialiST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ivanova</dc:creator>
  <cp:lastModifiedBy>ЕЛЕНА</cp:lastModifiedBy>
  <cp:revision>354</cp:revision>
  <cp:lastPrinted>2025-03-27T10:09:51Z</cp:lastPrinted>
  <dcterms:created xsi:type="dcterms:W3CDTF">2021-02-15T12:56:52Z</dcterms:created>
  <dcterms:modified xsi:type="dcterms:W3CDTF">2025-05-18T19:58:14Z</dcterms:modified>
</cp:coreProperties>
</file>