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</p:sldMasterIdLst>
  <p:notesMasterIdLst>
    <p:notesMasterId r:id="rId13"/>
  </p:notesMasterIdLst>
  <p:sldIdLst>
    <p:sldId id="264" r:id="rId2"/>
    <p:sldId id="273" r:id="rId3"/>
    <p:sldId id="265" r:id="rId4"/>
    <p:sldId id="266" r:id="rId5"/>
    <p:sldId id="267" r:id="rId6"/>
    <p:sldId id="274" r:id="rId7"/>
    <p:sldId id="275" r:id="rId8"/>
    <p:sldId id="269" r:id="rId9"/>
    <p:sldId id="276" r:id="rId10"/>
    <p:sldId id="270" r:id="rId11"/>
    <p:sldId id="272" r:id="rId12"/>
  </p:sldIdLst>
  <p:sldSz cx="12192000" cy="6858000"/>
  <p:notesSz cx="6858000" cy="9144000"/>
  <p:embeddedFontLst>
    <p:embeddedFont>
      <p:font typeface="Lato Hairline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Georgia" pitchFamily="18" charset="0"/>
      <p:regular r:id="rId20"/>
      <p:bold r:id="rId21"/>
      <p:italic r:id="rId22"/>
      <p:boldItalic r:id="rId23"/>
    </p:embeddedFont>
    <p:embeddedFont>
      <p:font typeface="Trebuchet MS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66"/>
    <a:srgbClr val="FF0066"/>
    <a:srgbClr val="595959"/>
    <a:srgbClr val="3279A4"/>
    <a:srgbClr val="ED7D31"/>
    <a:srgbClr val="E3E3D8"/>
    <a:srgbClr val="22547E"/>
    <a:srgbClr val="49A9CF"/>
    <a:srgbClr val="EA9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552" y="-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EDB6-2480-46EE-A9C8-B3E09CA6B92A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4FBF4-D69A-40B0-9295-43E1C671B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4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23E8-5461-4377-B238-2CB7249A48EC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28A0-F0B6-461F-8CBB-8D426981EBF0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ACB-E637-45CA-9E23-F3D74C16D86B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A945-C491-43F3-BA85-5E7309BFD000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5E74-B4FB-4C5D-AD25-1ECFB5671352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D0A-64BE-4D12-A9EE-9EFE2BB4A2BC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6460-20BF-48E6-BD64-F1CE257B150E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D3E-EDD0-40FA-8BA7-180A1FD78FB9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5D49-FBEC-42BF-A47E-B97F825F2B77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05-32A0-4572-90FF-1E4B83E1A968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4F6D-B0BE-49D1-B0BE-C384933050EE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5AA125-9DD4-42A5-B533-DC1FB9BC4D55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9FE1C8-88FE-4856-9F22-4ED1401C3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7AF210-C59A-41BA-8B14-C98508931F7C}"/>
              </a:ext>
            </a:extLst>
          </p:cNvPr>
          <p:cNvSpPr txBox="1"/>
          <p:nvPr/>
        </p:nvSpPr>
        <p:spPr>
          <a:xfrm>
            <a:off x="0" y="415473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Управляющий совет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Муниципального бюджетного общеобразовательного учреждения – средней общеобразовательной школы №27 им. Н.С. Лескова с углубленным изучением английского языка г. Орла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Lato Hairline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2674" y="2274838"/>
            <a:ext cx="8869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ru-RU" sz="2400" b="1" dirty="0">
                <a:solidFill>
                  <a:srgbClr val="008000"/>
                </a:solidFill>
                <a:latin typeface="Georgia" pitchFamily="18" charset="0"/>
              </a:rPr>
              <a:t>Управляющий Совет</a:t>
            </a:r>
            <a:r>
              <a:rPr lang="ru-RU" sz="2400" dirty="0">
                <a:solidFill>
                  <a:srgbClr val="008000"/>
                </a:solidFill>
                <a:latin typeface="Georgia" pitchFamily="18" charset="0"/>
              </a:rPr>
              <a:t> - коллегиальный орган управления, деятельность которого основывается на принципах добровольности и безвозмездности участия в его работе, гласности, имеющий управленческие полномочия по решению ряда важных вопросов развития и функционирования Учреждения.</a:t>
            </a:r>
          </a:p>
        </p:txBody>
      </p:sp>
      <p:pic>
        <p:nvPicPr>
          <p:cNvPr id="10241" name="Picture 1" descr="C:\Users\ЕЛЕНА\Pictures\КАРТИНКИ\ЧЕЛОВЕЧКИ\100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70332"/>
            <a:ext cx="2952750" cy="187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1693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7AF210-C59A-41BA-8B14-C98508931F7C}"/>
              </a:ext>
            </a:extLst>
          </p:cNvPr>
          <p:cNvSpPr txBox="1"/>
          <p:nvPr/>
        </p:nvSpPr>
        <p:spPr>
          <a:xfrm>
            <a:off x="0" y="19156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Организация деятельности Управляющего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совета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Lato Hairline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4282010-E02A-476D-8F7E-191414C1FAFB}"/>
              </a:ext>
            </a:extLst>
          </p:cNvPr>
          <p:cNvSpPr/>
          <p:nvPr/>
        </p:nvSpPr>
        <p:spPr>
          <a:xfrm>
            <a:off x="625442" y="1026093"/>
            <a:ext cx="2369540" cy="64387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Форма работы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E376737-4B11-4C4D-8A87-F3A42F884993}"/>
              </a:ext>
            </a:extLst>
          </p:cNvPr>
          <p:cNvSpPr/>
          <p:nvPr/>
        </p:nvSpPr>
        <p:spPr>
          <a:xfrm>
            <a:off x="6441955" y="1066908"/>
            <a:ext cx="2948660" cy="64387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Заседания</a:t>
            </a:r>
            <a:endParaRPr lang="ru-RU" sz="2000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61A23A-FA9B-449C-B849-729DF6FD387F}"/>
              </a:ext>
            </a:extLst>
          </p:cNvPr>
          <p:cNvSpPr/>
          <p:nvPr/>
        </p:nvSpPr>
        <p:spPr>
          <a:xfrm>
            <a:off x="600042" y="2108245"/>
            <a:ext cx="2369540" cy="64387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Как часто?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2F24B24-3324-491E-BC3A-A4CFD61C4691}"/>
              </a:ext>
            </a:extLst>
          </p:cNvPr>
          <p:cNvSpPr/>
          <p:nvPr/>
        </p:nvSpPr>
        <p:spPr>
          <a:xfrm>
            <a:off x="6375400" y="1967943"/>
            <a:ext cx="4775200" cy="84140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Не реже 2 раз в год в соответствии с планом, являющимся составной частью Плана работы Учреждения</a:t>
            </a:r>
            <a:endParaRPr lang="ru-RU" sz="2000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0052769-2C3A-4804-8546-D84F58EBE71C}"/>
              </a:ext>
            </a:extLst>
          </p:cNvPr>
          <p:cNvSpPr/>
          <p:nvPr/>
        </p:nvSpPr>
        <p:spPr>
          <a:xfrm>
            <a:off x="650842" y="3251200"/>
            <a:ext cx="2369540" cy="16002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Какие Комиссии входят в состав Управляющего совета?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2F24B24-3324-491E-BC3A-A4CFD61C4691}"/>
              </a:ext>
            </a:extLst>
          </p:cNvPr>
          <p:cNvSpPr/>
          <p:nvPr/>
        </p:nvSpPr>
        <p:spPr>
          <a:xfrm>
            <a:off x="6413500" y="3352801"/>
            <a:ext cx="4775200" cy="151129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Организационно-педагогическая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Финансово-хозяйственная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Комиссия по безопасности и охране здоровья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361A23A-FA9B-449C-B849-729DF6FD387F}"/>
              </a:ext>
            </a:extLst>
          </p:cNvPr>
          <p:cNvSpPr/>
          <p:nvPr/>
        </p:nvSpPr>
        <p:spPr>
          <a:xfrm>
            <a:off x="650842" y="5410245"/>
            <a:ext cx="2369540" cy="64387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Срок полномочий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361A23A-FA9B-449C-B849-729DF6FD387F}"/>
              </a:ext>
            </a:extLst>
          </p:cNvPr>
          <p:cNvSpPr/>
          <p:nvPr/>
        </p:nvSpPr>
        <p:spPr>
          <a:xfrm>
            <a:off x="6467442" y="5397545"/>
            <a:ext cx="2369540" cy="64387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3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238500" y="1168400"/>
            <a:ext cx="2908300" cy="419100"/>
          </a:xfrm>
          <a:prstGeom prst="notch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3251200" y="2184400"/>
            <a:ext cx="2908300" cy="419100"/>
          </a:xfrm>
          <a:prstGeom prst="notch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3124200" y="3810000"/>
            <a:ext cx="2908300" cy="419100"/>
          </a:xfrm>
          <a:prstGeom prst="notch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3289300" y="5524500"/>
            <a:ext cx="2908300" cy="419100"/>
          </a:xfrm>
          <a:prstGeom prst="notch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" name="Picture 1" descr="C:\Users\ЕЛЕНА\Pictures\КАРТИНКИ\ЧЕЛОВЕЧК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9450" y="4576763"/>
            <a:ext cx="23241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0618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7AF210-C59A-41BA-8B14-C98508931F7C}"/>
              </a:ext>
            </a:extLst>
          </p:cNvPr>
          <p:cNvSpPr txBox="1"/>
          <p:nvPr/>
        </p:nvSpPr>
        <p:spPr>
          <a:xfrm>
            <a:off x="0" y="3457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Наши контакты</a:t>
            </a:r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xmlns="" id="{F693C38E-2F7A-42AF-9438-D4A72BE558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5091" y="3060699"/>
            <a:ext cx="9005907" cy="952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buSzPts val="1100"/>
            </a:pPr>
            <a: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Адрес: </a:t>
            </a:r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г. Орел, Набережная Дубровинского, </a:t>
            </a:r>
            <a: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д. </a:t>
            </a:r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40</a:t>
            </a:r>
            <a: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/>
            </a:r>
            <a:b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Телефон: </a:t>
            </a:r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+</a:t>
            </a: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(4862)30-77-27 </a:t>
            </a:r>
            <a: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/>
            </a:r>
            <a:b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E-mail</a:t>
            </a:r>
            <a: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_</a:t>
            </a:r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orel_sh27@orel-region.ru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Сайт: </a:t>
            </a:r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оrel-sosh27.obr57.ru</a:t>
            </a: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ru-RU" sz="24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24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endParaRPr lang="ru-RU" sz="2400" b="1" dirty="0">
              <a:solidFill>
                <a:srgbClr val="0070C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5" name="Picture 1" descr="C:\Users\ЕЛЕНА\Pictures\КАРТИНКИ\ЧЕЛОВЕЧКИ\1252924551_3-3d_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0" y="3378200"/>
            <a:ext cx="32385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138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7AF210-C59A-41BA-8B14-C98508931F7C}"/>
              </a:ext>
            </a:extLst>
          </p:cNvPr>
          <p:cNvSpPr txBox="1"/>
          <p:nvPr/>
        </p:nvSpPr>
        <p:spPr>
          <a:xfrm>
            <a:off x="0" y="22497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Нормативно-правовое регулирование деятельности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Управляющего совета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Lato Hairline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BC443E-BEBE-4394-9C73-B3247524BB6C}"/>
              </a:ext>
            </a:extLst>
          </p:cNvPr>
          <p:cNvSpPr txBox="1"/>
          <p:nvPr/>
        </p:nvSpPr>
        <p:spPr>
          <a:xfrm>
            <a:off x="286476" y="1248930"/>
            <a:ext cx="104521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just">
              <a:buNone/>
            </a:pPr>
            <a:r>
              <a:rPr lang="ru-RU" sz="2400" dirty="0" smtClean="0"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-      Федеральный закон «</a:t>
            </a:r>
            <a:r>
              <a:rPr lang="ru-RU" sz="2400" dirty="0"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Об образовании в Российской Федерации</a:t>
            </a:r>
            <a:r>
              <a:rPr lang="ru-RU" sz="2400" dirty="0" smtClean="0"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latin typeface="Georgia" pitchFamily="18" charset="0"/>
              <a:ea typeface="Lato Hairline" panose="020F0502020204030203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- Устав Муниципального бюджетного общеобразовательного учреждения – средней общеобразовательной школы №27 им. Н.С. Лескова с углубленным изучением английского языка г. </a:t>
            </a:r>
            <a:r>
              <a:rPr lang="ru-RU" sz="2400" dirty="0" smtClean="0"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Орла</a:t>
            </a:r>
            <a:endParaRPr lang="ru-RU" sz="2400" dirty="0">
              <a:latin typeface="Georgia" pitchFamily="18" charset="0"/>
              <a:ea typeface="Lato Hairline" panose="020F0502020204030203" pitchFamily="34" charset="0"/>
              <a:cs typeface="Arial" panose="020B0604020202020204" pitchFamily="34" charset="0"/>
            </a:endParaRPr>
          </a:p>
          <a:p>
            <a:pPr lvl="0" indent="0">
              <a:buNone/>
            </a:pPr>
            <a:r>
              <a:rPr lang="ru-RU" sz="2400" dirty="0" smtClean="0"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-       Регламент </a:t>
            </a:r>
            <a:r>
              <a:rPr lang="ru-RU" sz="2400" dirty="0"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работы Управляющего совета.</a:t>
            </a:r>
          </a:p>
        </p:txBody>
      </p:sp>
      <p:pic>
        <p:nvPicPr>
          <p:cNvPr id="1026" name="Picture 2" descr="Книга Федеральный закон Об образовании в Российской Федерации текст с посл  изм на 1 октября 2022 года - купить от 144 ₽, читать онлайн отзывы и  рецензии | ISBN 978-5-04-169783-9 | Эксм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2" y="3378984"/>
            <a:ext cx="2394153" cy="30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ЕЛЕНА\Pictures\КАРТИНКИ\ЧЕЛОВЕЧКИ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950" y="4014788"/>
            <a:ext cx="224790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639564"/>
              </p:ext>
            </p:extLst>
          </p:nvPr>
        </p:nvGraphicFramePr>
        <p:xfrm>
          <a:off x="8896350" y="3187923"/>
          <a:ext cx="2467908" cy="340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5952706" imgH="8219818" progId="AcroExch.Document.DC">
                  <p:embed/>
                </p:oleObj>
              </mc:Choice>
              <mc:Fallback>
                <p:oleObj name="Acrobat Document" r:id="rId5" imgW="5952706" imgH="82198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6350" y="3187923"/>
                        <a:ext cx="2467908" cy="340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7757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7AF210-C59A-41BA-8B14-C98508931F7C}"/>
              </a:ext>
            </a:extLst>
          </p:cNvPr>
          <p:cNvSpPr txBox="1"/>
          <p:nvPr/>
        </p:nvSpPr>
        <p:spPr>
          <a:xfrm>
            <a:off x="1462130" y="224973"/>
            <a:ext cx="10729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Нормативно-правовое регулирование деятельности Управляющих советов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BC443E-BEBE-4394-9C73-B3247524BB6C}"/>
              </a:ext>
            </a:extLst>
          </p:cNvPr>
          <p:cNvSpPr txBox="1"/>
          <p:nvPr/>
        </p:nvSpPr>
        <p:spPr>
          <a:xfrm>
            <a:off x="669649" y="1497463"/>
            <a:ext cx="107298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itchFamily="18" charset="0"/>
                <a:cs typeface="Arial" panose="020B0604020202020204" pitchFamily="34" charset="0"/>
              </a:rPr>
              <a:t>«В образовательной организации формируются коллегиальные органы управления…»</a:t>
            </a:r>
          </a:p>
          <a:p>
            <a:pPr algn="just"/>
            <a:r>
              <a:rPr lang="ru-RU" sz="2400" dirty="0">
                <a:latin typeface="Georgia" pitchFamily="18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Georgia" pitchFamily="18" charset="0"/>
                <a:cs typeface="Arial" panose="020B0604020202020204" pitchFamily="34" charset="0"/>
              </a:rPr>
              <a:t>«Структура, порядок формирования, срок полномочий и компетенция органов управления образовательной организацией, порядок принятия ими решений и выступления от имени образовательной организации устанавливаются Уставом образовательной организации в соответствии с законодательством Российской Федерации».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2400" b="1" dirty="0">
                <a:latin typeface="Georgia" pitchFamily="18" charset="0"/>
                <a:cs typeface="Arial" panose="020B0604020202020204" pitchFamily="34" charset="0"/>
              </a:rPr>
              <a:t>Статья 26 Федерального закона </a:t>
            </a:r>
          </a:p>
          <a:p>
            <a:pPr algn="r"/>
            <a:r>
              <a:rPr lang="ru-RU" sz="2400" b="1" dirty="0">
                <a:latin typeface="Georgia" pitchFamily="18" charset="0"/>
                <a:cs typeface="Arial" panose="020B0604020202020204" pitchFamily="34" charset="0"/>
              </a:rPr>
              <a:t>				«Об образовании в Российской Федерации»</a:t>
            </a:r>
          </a:p>
        </p:txBody>
      </p:sp>
      <p:pic>
        <p:nvPicPr>
          <p:cNvPr id="8193" name="Picture 1" descr="C:\Users\ЕЛЕНА\Pictures\КАРТИНКИ\ЧЕЛОВЕЧКИ\1aisC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4622799"/>
            <a:ext cx="2126933" cy="193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08430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7AF210-C59A-41BA-8B14-C98508931F7C}"/>
              </a:ext>
            </a:extLst>
          </p:cNvPr>
          <p:cNvSpPr txBox="1"/>
          <p:nvPr/>
        </p:nvSpPr>
        <p:spPr>
          <a:xfrm>
            <a:off x="639272" y="252489"/>
            <a:ext cx="10332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Кто входит в состав Управляющего совета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Lato Hairline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05726EC-A147-41AE-AFED-7681DBD52F75}"/>
              </a:ext>
            </a:extLst>
          </p:cNvPr>
          <p:cNvSpPr/>
          <p:nvPr/>
        </p:nvSpPr>
        <p:spPr>
          <a:xfrm>
            <a:off x="624270" y="1096027"/>
            <a:ext cx="3187252" cy="64387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Директор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Учреждения</a:t>
            </a:r>
            <a:endParaRPr lang="ru-RU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2DC3195-85FD-4EDD-B38C-69A2AEAEACC0}"/>
              </a:ext>
            </a:extLst>
          </p:cNvPr>
          <p:cNvSpPr/>
          <p:nvPr/>
        </p:nvSpPr>
        <p:spPr>
          <a:xfrm>
            <a:off x="4585063" y="913378"/>
            <a:ext cx="2778843" cy="96767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Представить Учредителя</a:t>
            </a:r>
          </a:p>
          <a:p>
            <a:pPr algn="ctr"/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1 человек</a:t>
            </a:r>
            <a:endParaRPr lang="ru-RU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CC334C3-698C-472E-B6B0-61F070CCF347}"/>
              </a:ext>
            </a:extLst>
          </p:cNvPr>
          <p:cNvSpPr/>
          <p:nvPr/>
        </p:nvSpPr>
        <p:spPr>
          <a:xfrm>
            <a:off x="8334103" y="913378"/>
            <a:ext cx="3063571" cy="235052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Кооптированные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члены</a:t>
            </a:r>
          </a:p>
          <a:p>
            <a:pPr lvl="0" algn="ctr"/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из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числа представителей общественных организаций, депутатов, общественно – активных граждан</a:t>
            </a:r>
          </a:p>
          <a:p>
            <a:pPr lvl="0" algn="ctr"/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1-3 человек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а</a:t>
            </a:r>
            <a:endParaRPr lang="ru-RU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21512B0-FF93-4229-B675-8AC474FE7A20}"/>
              </a:ext>
            </a:extLst>
          </p:cNvPr>
          <p:cNvSpPr/>
          <p:nvPr/>
        </p:nvSpPr>
        <p:spPr>
          <a:xfrm>
            <a:off x="730272" y="2322089"/>
            <a:ext cx="3187253" cy="244127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Педагогические работники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Учреждения </a:t>
            </a:r>
            <a:r>
              <a:rPr lang="ru-RU" dirty="0">
                <a:latin typeface="Georgia" pitchFamily="18" charset="0"/>
              </a:rPr>
              <a:t>– не менее 1/4 </a:t>
            </a:r>
            <a:r>
              <a:rPr lang="ru-RU" dirty="0" smtClean="0">
                <a:latin typeface="Georgia" pitchFamily="18" charset="0"/>
              </a:rPr>
              <a:t>и </a:t>
            </a:r>
            <a:r>
              <a:rPr lang="ru-RU" dirty="0">
                <a:latin typeface="Georgia" pitchFamily="18" charset="0"/>
              </a:rPr>
              <a:t>не более 1/3 </a:t>
            </a:r>
            <a:r>
              <a:rPr lang="ru-RU" dirty="0" smtClean="0">
                <a:latin typeface="Georgia" pitchFamily="18" charset="0"/>
              </a:rPr>
              <a:t>от </a:t>
            </a:r>
            <a:r>
              <a:rPr lang="ru-RU" dirty="0">
                <a:latin typeface="Georgia" pitchFamily="18" charset="0"/>
              </a:rPr>
              <a:t>общего числа избираемых членов Управляющего совета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51E9BCC-9491-4104-9078-FBFA381DE53D}"/>
              </a:ext>
            </a:extLst>
          </p:cNvPr>
          <p:cNvSpPr/>
          <p:nvPr/>
        </p:nvSpPr>
        <p:spPr>
          <a:xfrm>
            <a:off x="4393878" y="2325550"/>
            <a:ext cx="3161212" cy="244127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Обучающиеся Учреждения</a:t>
            </a:r>
          </a:p>
          <a:p>
            <a:pPr algn="ctr"/>
            <a:r>
              <a:rPr lang="ru-RU" dirty="0">
                <a:latin typeface="Georgia" pitchFamily="18" charset="0"/>
              </a:rPr>
              <a:t>с</a:t>
            </a:r>
            <a:r>
              <a:rPr lang="ru-RU" dirty="0" smtClean="0">
                <a:latin typeface="Georgia" pitchFamily="18" charset="0"/>
              </a:rPr>
              <a:t>тарше 14 лет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3-5 </a:t>
            </a:r>
            <a:r>
              <a:rPr lang="ru-RU" dirty="0">
                <a:latin typeface="Georgia" pitchFamily="18" charset="0"/>
              </a:rPr>
              <a:t>человек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31C3F8D-5759-43F2-AEBB-83D725A1CFA1}"/>
              </a:ext>
            </a:extLst>
          </p:cNvPr>
          <p:cNvSpPr/>
          <p:nvPr/>
        </p:nvSpPr>
        <p:spPr>
          <a:xfrm>
            <a:off x="8483237" y="3684943"/>
            <a:ext cx="3063571" cy="272647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Родители (законные представители) </a:t>
            </a:r>
            <a:r>
              <a:rPr lang="ru-RU" dirty="0">
                <a:latin typeface="Georgia" pitchFamily="18" charset="0"/>
              </a:rPr>
              <a:t>обучающихся – не менее </a:t>
            </a:r>
            <a:r>
              <a:rPr lang="ru-RU" dirty="0" smtClean="0">
                <a:latin typeface="Georgia" pitchFamily="18" charset="0"/>
              </a:rPr>
              <a:t>¼ от </a:t>
            </a:r>
            <a:r>
              <a:rPr lang="ru-RU" dirty="0">
                <a:latin typeface="Georgia" pitchFamily="18" charset="0"/>
              </a:rPr>
              <a:t>общего числа избираемых членов Управляющего </a:t>
            </a:r>
            <a:r>
              <a:rPr lang="ru-RU" dirty="0" smtClean="0">
                <a:latin typeface="Georgia" pitchFamily="18" charset="0"/>
              </a:rPr>
              <a:t>совета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3EDD91-0646-4E8C-9B77-7C35D0B90049}"/>
              </a:ext>
            </a:extLst>
          </p:cNvPr>
          <p:cNvSpPr txBox="1"/>
          <p:nvPr/>
        </p:nvSpPr>
        <p:spPr>
          <a:xfrm>
            <a:off x="3255025" y="5872154"/>
            <a:ext cx="2871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соответствии 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с Уставом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Учреждения</a:t>
            </a:r>
            <a:endParaRPr lang="ru-RU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7170" name="AutoShape 2" descr="Как делать интересные и нестандартные слайды для презентации | Журнал  Делово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ЕЛЕНА\Pictures\КАРТИНКИ\ЧЕЛОВЕЧ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4863516"/>
            <a:ext cx="1863524" cy="167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5643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7AF210-C59A-41BA-8B14-C98508931F7C}"/>
              </a:ext>
            </a:extLst>
          </p:cNvPr>
          <p:cNvSpPr txBox="1"/>
          <p:nvPr/>
        </p:nvSpPr>
        <p:spPr>
          <a:xfrm>
            <a:off x="1880689" y="203200"/>
            <a:ext cx="8215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выборов 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в Управляющий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совет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Lato Hairline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8DE8F2-7176-47C6-98CF-F47091E17553}"/>
              </a:ext>
            </a:extLst>
          </p:cNvPr>
          <p:cNvSpPr/>
          <p:nvPr/>
        </p:nvSpPr>
        <p:spPr>
          <a:xfrm>
            <a:off x="209005" y="1336044"/>
            <a:ext cx="11982995" cy="52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Основные факты о выборах: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73015" y="1839656"/>
            <a:ext cx="11564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8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Состав Управляющего совета определяется с использованием процедуры выборов, назначения, вхождения по должности и кооптации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547" y="2532466"/>
            <a:ext cx="11122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Процедура </a:t>
            </a:r>
            <a:r>
              <a:rPr lang="ru-RU" sz="1600" dirty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выборов для родителей (законных представителей) обучающихся, обучающихся старше 14 лет, педагогических работников Учреждения осуществляется в соответствии с локальным нормативным актом Учреждения – Положением о порядке выборов членов Управляющего совета, принятым в установленном </a:t>
            </a:r>
            <a:r>
              <a:rPr lang="ru-RU" sz="1600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Уставом Учреждения порядке</a:t>
            </a:r>
            <a:r>
              <a:rPr lang="ru-RU" sz="1600" dirty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4954" y="3682516"/>
            <a:ext cx="11119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8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Представитель </a:t>
            </a:r>
            <a:r>
              <a:rPr lang="ru-RU" sz="1600" dirty="0">
                <a:solidFill>
                  <a:srgbClr val="008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Учредителя назначается Учредителем Учреждения. </a:t>
            </a:r>
            <a:endParaRPr lang="ru-RU" sz="1600" dirty="0">
              <a:solidFill>
                <a:srgbClr val="008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249" y="4224635"/>
            <a:ext cx="11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600" dirty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Учреждения входит в состав Управляющего совета по должности с правом совещательного голоса. </a:t>
            </a:r>
            <a:endParaRPr lang="ru-RU" sz="1600" dirty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9100" y="4820335"/>
            <a:ext cx="1093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rgbClr val="008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Кооптированные </a:t>
            </a:r>
            <a:r>
              <a:rPr lang="ru-RU" sz="1600" dirty="0">
                <a:solidFill>
                  <a:srgbClr val="008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члены Управляющего совета вводятся в состав Управляющего совета без проведения дополнительных выборов. </a:t>
            </a:r>
            <a:endParaRPr lang="ru-RU" sz="1600" dirty="0">
              <a:solidFill>
                <a:srgbClr val="008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ЕЛЕНА\Pictures\КАРТИНКИ\ЧЕЛОВЕЧ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" y="5532438"/>
            <a:ext cx="995362" cy="99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138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05001" y="457201"/>
            <a:ext cx="7477124" cy="365125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Состав Управляющего совета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05726EC-A147-41AE-AFED-7681DBD52F75}"/>
              </a:ext>
            </a:extLst>
          </p:cNvPr>
          <p:cNvSpPr/>
          <p:nvPr/>
        </p:nvSpPr>
        <p:spPr>
          <a:xfrm>
            <a:off x="563072" y="2971468"/>
            <a:ext cx="3187252" cy="64387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Председатель  Управляющего совета</a:t>
            </a:r>
            <a:endParaRPr lang="ru-RU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007021" y="1415761"/>
            <a:ext cx="782937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Срок </a:t>
            </a:r>
            <a:r>
              <a:rPr lang="ru-RU" sz="2000" dirty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полномочий Управляющего совета – 3 (три) года. </a:t>
            </a:r>
            <a:endParaRPr lang="ru-RU" sz="2000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rgbClr val="008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Общая </a:t>
            </a:r>
            <a:r>
              <a:rPr lang="ru-RU" sz="2000" dirty="0">
                <a:solidFill>
                  <a:srgbClr val="008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численность Управляющего совета составляет не менее 12 (двенадцати) </a:t>
            </a:r>
            <a:r>
              <a:rPr lang="ru-RU" sz="2000" dirty="0" smtClean="0">
                <a:solidFill>
                  <a:srgbClr val="008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человек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000" dirty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Управляющего совета 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избирается путем </a:t>
            </a:r>
            <a:r>
              <a:rPr lang="ru-RU" sz="2000" dirty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тайного голосования сроком на 3 (три) года из числа родителей (законных представителей) обучающихся, избранных в Управляющий совет, либо из числа кооптированных в Управляющий совет членов. </a:t>
            </a:r>
            <a:endParaRPr lang="ru-RU" sz="2000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8000"/>
              </a:solidFill>
              <a:latin typeface="Georgia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8000"/>
                </a:solidFill>
                <a:latin typeface="Georgia" pitchFamily="18" charset="0"/>
              </a:rPr>
              <a:t>Обучающиеся, директор Учреждения, заместитель директора, педагоги не могут быть избраны Председателем Управляющего Совета.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4578" name="Picture 2" descr="C:\Users\ЕЛЕНА\Pictures\КАРТИНКИ\ЧЕЛОВЕЧКИ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3949700"/>
            <a:ext cx="1935860" cy="193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05726EC-A147-41AE-AFED-7681DBD52F75}"/>
              </a:ext>
            </a:extLst>
          </p:cNvPr>
          <p:cNvSpPr/>
          <p:nvPr/>
        </p:nvSpPr>
        <p:spPr>
          <a:xfrm>
            <a:off x="296372" y="1319778"/>
            <a:ext cx="3187252" cy="95352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Заместитель Председателя  Управляющего совета</a:t>
            </a:r>
            <a:endParaRPr lang="ru-RU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10701" y="1270170"/>
            <a:ext cx="75557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rgbClr val="008000"/>
                </a:solidFill>
                <a:latin typeface="Georgia" pitchFamily="18" charset="0"/>
              </a:rPr>
              <a:t>Заместитель </a:t>
            </a:r>
            <a:r>
              <a:rPr lang="ru-RU" sz="2000" dirty="0" smtClean="0">
                <a:solidFill>
                  <a:srgbClr val="008000"/>
                </a:solidFill>
                <a:latin typeface="Georgia" pitchFamily="18" charset="0"/>
              </a:rPr>
              <a:t>председателя Управляющего совета избирается </a:t>
            </a:r>
            <a:r>
              <a:rPr lang="ru-RU" sz="2000" dirty="0">
                <a:solidFill>
                  <a:srgbClr val="008000"/>
                </a:solidFill>
                <a:latin typeface="Georgia" pitchFamily="18" charset="0"/>
              </a:rPr>
              <a:t>путем открытого голосования сроком на 3 (три) года.</a:t>
            </a: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146301" y="431801"/>
            <a:ext cx="7477124" cy="365125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Состав Управляющего совета</a:t>
            </a:r>
          </a:p>
          <a:p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756080" y="4522858"/>
            <a:ext cx="7788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rgbClr val="008000"/>
                </a:solidFill>
                <a:latin typeface="Georgia" pitchFamily="18" charset="0"/>
              </a:rPr>
              <a:t>С</a:t>
            </a:r>
            <a:r>
              <a:rPr lang="ru-RU" sz="2000" dirty="0" smtClean="0">
                <a:solidFill>
                  <a:srgbClr val="008000"/>
                </a:solidFill>
                <a:latin typeface="Georgia" pitchFamily="18" charset="0"/>
              </a:rPr>
              <a:t>екретарь </a:t>
            </a:r>
            <a:r>
              <a:rPr lang="ru-RU" sz="2000" dirty="0">
                <a:solidFill>
                  <a:srgbClr val="008000"/>
                </a:solidFill>
                <a:latin typeface="Georgia" pitchFamily="18" charset="0"/>
              </a:rPr>
              <a:t>Управляющего совета </a:t>
            </a:r>
            <a:r>
              <a:rPr lang="ru-RU" sz="2000" dirty="0" smtClean="0">
                <a:solidFill>
                  <a:srgbClr val="008000"/>
                </a:solidFill>
                <a:latin typeface="Georgia" pitchFamily="18" charset="0"/>
              </a:rPr>
              <a:t>избирается </a:t>
            </a:r>
            <a:r>
              <a:rPr lang="ru-RU" sz="2000" dirty="0">
                <a:solidFill>
                  <a:srgbClr val="008000"/>
                </a:solidFill>
                <a:latin typeface="Georgia" pitchFamily="18" charset="0"/>
              </a:rPr>
              <a:t>путем открытого голосования сроком на 3 (три) года.</a:t>
            </a:r>
            <a:endParaRPr lang="ru-RU" sz="2000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05726EC-A147-41AE-AFED-7681DBD52F75}"/>
              </a:ext>
            </a:extLst>
          </p:cNvPr>
          <p:cNvSpPr/>
          <p:nvPr/>
        </p:nvSpPr>
        <p:spPr>
          <a:xfrm>
            <a:off x="474172" y="4329678"/>
            <a:ext cx="3187252" cy="95352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Секретарь Управляющего совета</a:t>
            </a:r>
            <a:endParaRPr lang="ru-RU" b="1" dirty="0">
              <a:latin typeface="Georgia" pitchFamily="18" charset="0"/>
              <a:cs typeface="Arial" panose="020B0604020202020204" pitchFamily="34" charset="0"/>
            </a:endParaRPr>
          </a:p>
        </p:txBody>
      </p:sp>
      <p:pic>
        <p:nvPicPr>
          <p:cNvPr id="25603" name="Picture 3" descr="C:\Users\ЕЛЕНА\Pictures\КАРТИНКИ\ЧЕЛОВЕЧ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2415651"/>
            <a:ext cx="1169987" cy="168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ЕЛЕНА\Pictures\КАРТИНКИ\ЧЕЛОВЕЧК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4100" y="2310781"/>
            <a:ext cx="1231901" cy="189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7AF210-C59A-41BA-8B14-C98508931F7C}"/>
              </a:ext>
            </a:extLst>
          </p:cNvPr>
          <p:cNvSpPr txBox="1"/>
          <p:nvPr/>
        </p:nvSpPr>
        <p:spPr>
          <a:xfrm>
            <a:off x="1981200" y="37183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Компетенции Управляющего совета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9400" y="975900"/>
            <a:ext cx="11404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определение 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стратегических целей, направлений и приоритетов развития Учреждения;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  <a:latin typeface="Georgia" pitchFamily="18" charset="0"/>
              </a:rPr>
              <a:t>разработка </a:t>
            </a: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предложений и обсуждение изменений и дополнений в Устав Учреждения с последующим утверждением их Учредителем;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участие 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в разработке и утверждении (по согласованию с Учредителем) Программы развития Учреждения; </a:t>
            </a:r>
            <a:endParaRPr lang="ru-RU" dirty="0">
              <a:latin typeface="Georgia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согласование образовательных программ основного общего, среднего общего </a:t>
            </a:r>
            <a:r>
              <a:rPr lang="ru-RU" dirty="0" smtClean="0">
                <a:solidFill>
                  <a:srgbClr val="008000"/>
                </a:solidFill>
                <a:latin typeface="Georgia" pitchFamily="18" charset="0"/>
              </a:rPr>
              <a:t>образования; </a:t>
            </a:r>
            <a:endParaRPr lang="ru-RU" dirty="0">
              <a:latin typeface="Georgia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внесение предложений относительно содержания, результатов и условий реализации образовательных программ (часть, формируемая участниками образовательных отношений);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внесение </a:t>
            </a: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предложений в части материально-технического обеспечения и оснащения образовательной деятельности Учреждения, выбора учебных и методических пособий, игрового и учебно-методического оборудования из перечней, рекомендованных (допущенных) к использованию в образовательной деятельности Учреждения;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согласование 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режима работы Учреждения; </a:t>
            </a:r>
            <a:endParaRPr lang="ru-RU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выдвижение от имени Учреждения педагогических и руководящих работников для участия в различных конкурсных мероприятиях и отборах;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представление 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от имени Учреждения педагогических и других работников Учреждения к наградам и другим видам поощрений;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ходатайство </a:t>
            </a: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при наличии оснований перед Учредителем Учреждения о расторжении трудового договора с Руководителем Учреждения; </a:t>
            </a:r>
          </a:p>
        </p:txBody>
      </p:sp>
      <p:pic>
        <p:nvPicPr>
          <p:cNvPr id="4098" name="Picture 2" descr="C:\Users\ЕЛЕНА\Pictures\КАРТИНКИ\ЧЕЛОВЕЧК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0" y="5346700"/>
            <a:ext cx="1016000" cy="10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1383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1C8-88FE-4856-9F22-4ED1401C32A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7AF210-C59A-41BA-8B14-C98508931F7C}"/>
              </a:ext>
            </a:extLst>
          </p:cNvPr>
          <p:cNvSpPr txBox="1"/>
          <p:nvPr/>
        </p:nvSpPr>
        <p:spPr>
          <a:xfrm>
            <a:off x="1981200" y="37183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Lato Hairline" panose="020F0502020204030203" pitchFamily="34" charset="0"/>
                <a:cs typeface="Arial" panose="020B0604020202020204" pitchFamily="34" charset="0"/>
              </a:rPr>
              <a:t>Компетенции Управляющего совета</a:t>
            </a:r>
          </a:p>
        </p:txBody>
      </p:sp>
      <p:pic>
        <p:nvPicPr>
          <p:cNvPr id="7" name="Picture 2" descr="C:\Users\ЕЛЕНА\Pictures\КАРТИНКИ\ЧЕЛОВЕЧК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0" y="140829"/>
            <a:ext cx="1016000" cy="10160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988500"/>
            <a:ext cx="1122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внесение 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предложений о проведении в Учреждении различных мероприятий;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  <a:latin typeface="Georgia" pitchFamily="18" charset="0"/>
              </a:rPr>
              <a:t>согласование </a:t>
            </a: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решения об отчислении из Учреждения несовершеннолетнего обучающегося, достигшего возраста пятнадцати лет, как меры дисциплинарного взыскания;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внесений 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предложений по работе комиссии по урегулированию споров между участниками образовательных отношений и их исполнению;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принятие </a:t>
            </a: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решения о порядке введения (отмены) единой формы одежды для обучающихся и работников Учреждения в период учебных занятий и культурно-массовых мероприятий;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внесение 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предложений в части создания в Учреждении необходимых условий для организации питания, медицинского обслуживания, охраны и укрепления здоровья обучающихся Учреждения; </a:t>
            </a:r>
            <a:endParaRPr lang="ru-RU" dirty="0">
              <a:latin typeface="Georgia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осуществление контроля за соблюдением безопасных условий обучения, воспитания и труда в Учреждении;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внесение 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предложений в части организации работы Учреждения по профилактике безнадзорности и правонарушений несовершеннолетних обучающихся;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  <a:latin typeface="Georgia" pitchFamily="18" charset="0"/>
              </a:rPr>
              <a:t>обеспечение </a:t>
            </a:r>
            <a:r>
              <a:rPr lang="ru-RU" dirty="0">
                <a:solidFill>
                  <a:srgbClr val="008000"/>
                </a:solidFill>
                <a:latin typeface="Georgia" pitchFamily="18" charset="0"/>
              </a:rPr>
              <a:t>участия представителей общественности в порядке, установленном законодательством Российской Федерации, в процедурах государственной итоговой аттестации обучающихся; иных оценочных процедурах, общественной экспертизы, в деятельности аттестационных, конфликтных и иных </a:t>
            </a:r>
            <a:r>
              <a:rPr lang="ru-RU" dirty="0" smtClean="0">
                <a:solidFill>
                  <a:srgbClr val="008000"/>
                </a:solidFill>
                <a:latin typeface="Georgia" pitchFamily="18" charset="0"/>
              </a:rPr>
              <a:t>комиссий;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8000"/>
                </a:solidFill>
                <a:latin typeface="Georgia" pitchFamily="18" charset="0"/>
              </a:rPr>
              <a:t>другие компетенции в соответствии с Уставом Учреждения.</a:t>
            </a:r>
            <a:endParaRPr lang="ru-RU" dirty="0">
              <a:solidFill>
                <a:srgbClr val="008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105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663</TotalTime>
  <Words>810</Words>
  <Application>Microsoft Office PowerPoint</Application>
  <PresentationFormat>Произвольный</PresentationFormat>
  <Paragraphs>89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Lato Hairline</vt:lpstr>
      <vt:lpstr>Calibri</vt:lpstr>
      <vt:lpstr>Georgia</vt:lpstr>
      <vt:lpstr>Trebuchet MS</vt:lpstr>
      <vt:lpstr>Times New Roman</vt:lpstr>
      <vt:lpstr>Wingdings</vt:lpstr>
      <vt:lpstr>Воздушный поток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Адрес: г. Орел, Набережная Дубровинского, д. 40 Телефон: + (4862)30-77-27  E-mail: oo_orel_sh27@orel-region.ru Сайт: оrel-sosh27.obr57.ru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Safronov</dc:creator>
  <cp:lastModifiedBy>Администратор 3</cp:lastModifiedBy>
  <cp:revision>74</cp:revision>
  <dcterms:created xsi:type="dcterms:W3CDTF">2021-04-13T11:06:43Z</dcterms:created>
  <dcterms:modified xsi:type="dcterms:W3CDTF">2024-11-21T12:28:23Z</dcterms:modified>
</cp:coreProperties>
</file>